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71" r:id="rId6"/>
    <p:sldId id="272" r:id="rId7"/>
    <p:sldId id="264" r:id="rId8"/>
    <p:sldId id="274" r:id="rId9"/>
    <p:sldId id="273" r:id="rId10"/>
    <p:sldId id="275" r:id="rId11"/>
    <p:sldId id="276" r:id="rId12"/>
    <p:sldId id="277" r:id="rId13"/>
    <p:sldId id="278" r:id="rId14"/>
    <p:sldId id="279" r:id="rId15"/>
    <p:sldId id="267" r:id="rId16"/>
    <p:sldId id="266" r:id="rId17"/>
    <p:sldId id="280" r:id="rId18"/>
    <p:sldId id="281" r:id="rId19"/>
    <p:sldId id="268" r:id="rId20"/>
    <p:sldId id="269" r:id="rId21"/>
    <p:sldId id="27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7" d="100"/>
          <a:sy n="77" d="100"/>
        </p:scale>
        <p:origin x="43"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3.jpeg>
</file>

<file path=ppt/media/image4.jpe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5/14/2024</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5348977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311866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029610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440594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05205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32787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09599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01645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350540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3476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5/14/2024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6317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5/14/2024</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276268997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eenlight on traffic light">
            <a:extLst>
              <a:ext uri="{FF2B5EF4-FFF2-40B4-BE49-F238E27FC236}">
                <a16:creationId xmlns:a16="http://schemas.microsoft.com/office/drawing/2014/main" id="{67D427E8-5D26-DD25-4958-E8D40253C3A1}"/>
              </a:ext>
            </a:extLst>
          </p:cNvPr>
          <p:cNvPicPr>
            <a:picLocks noChangeAspect="1"/>
          </p:cNvPicPr>
          <p:nvPr/>
        </p:nvPicPr>
        <p:blipFill rotWithShape="1">
          <a:blip r:embed="rId2">
            <a:alphaModFix amt="50000"/>
          </a:blip>
          <a:srcRect t="15709" r="-1" b="-1"/>
          <a:stretch/>
        </p:blipFill>
        <p:spPr>
          <a:xfrm>
            <a:off x="3070" y="10"/>
            <a:ext cx="12188930" cy="6857990"/>
          </a:xfrm>
          <a:prstGeom prst="rect">
            <a:avLst/>
          </a:prstGeom>
        </p:spPr>
      </p:pic>
      <p:sp>
        <p:nvSpPr>
          <p:cNvPr id="2" name="Title 1">
            <a:extLst>
              <a:ext uri="{FF2B5EF4-FFF2-40B4-BE49-F238E27FC236}">
                <a16:creationId xmlns:a16="http://schemas.microsoft.com/office/drawing/2014/main" id="{BE2C8A65-5F2F-9203-FD2F-468827F83AE7}"/>
              </a:ext>
            </a:extLst>
          </p:cNvPr>
          <p:cNvSpPr>
            <a:spLocks noGrp="1"/>
          </p:cNvSpPr>
          <p:nvPr>
            <p:ph type="ctrTitle"/>
          </p:nvPr>
        </p:nvSpPr>
        <p:spPr>
          <a:xfrm>
            <a:off x="1524000" y="1122363"/>
            <a:ext cx="9144000" cy="3063240"/>
          </a:xfrm>
        </p:spPr>
        <p:txBody>
          <a:bodyPr>
            <a:normAutofit/>
          </a:bodyPr>
          <a:lstStyle/>
          <a:p>
            <a:pPr algn="ctr">
              <a:lnSpc>
                <a:spcPct val="90000"/>
              </a:lnSpc>
            </a:pPr>
            <a:r>
              <a:rPr lang="en-US" sz="10800"/>
              <a:t>TRAFFIC SIGN RECOGNITION</a:t>
            </a:r>
          </a:p>
        </p:txBody>
      </p:sp>
      <p:sp>
        <p:nvSpPr>
          <p:cNvPr id="3" name="Subtitle 2">
            <a:extLst>
              <a:ext uri="{FF2B5EF4-FFF2-40B4-BE49-F238E27FC236}">
                <a16:creationId xmlns:a16="http://schemas.microsoft.com/office/drawing/2014/main" id="{40D503AD-71F4-AC38-A4BC-B0364D7736D8}"/>
              </a:ext>
            </a:extLst>
          </p:cNvPr>
          <p:cNvSpPr>
            <a:spLocks noGrp="1"/>
          </p:cNvSpPr>
          <p:nvPr>
            <p:ph type="subTitle" idx="1"/>
          </p:nvPr>
        </p:nvSpPr>
        <p:spPr>
          <a:xfrm>
            <a:off x="8217795" y="4549754"/>
            <a:ext cx="4652387" cy="2308236"/>
          </a:xfrm>
        </p:spPr>
        <p:txBody>
          <a:bodyPr>
            <a:noAutofit/>
          </a:bodyPr>
          <a:lstStyle/>
          <a:p>
            <a:pPr algn="ctr">
              <a:lnSpc>
                <a:spcPct val="100000"/>
              </a:lnSpc>
            </a:pPr>
            <a:r>
              <a:rPr lang="en-US" sz="1600" b="1" dirty="0">
                <a:latin typeface="Amasis MT Pro Black" panose="02040A04050005020304" pitchFamily="18" charset="0"/>
              </a:rPr>
              <a:t>TEAM 6 :</a:t>
            </a:r>
          </a:p>
          <a:p>
            <a:pPr algn="ctr">
              <a:lnSpc>
                <a:spcPct val="100000"/>
              </a:lnSpc>
            </a:pPr>
            <a:r>
              <a:rPr lang="en-US" sz="1600" dirty="0">
                <a:latin typeface="Amasis MT Pro Black" panose="02040A04050005020304" pitchFamily="18" charset="0"/>
              </a:rPr>
              <a:t>ASHRITHA KORUKANTI</a:t>
            </a:r>
          </a:p>
          <a:p>
            <a:pPr algn="ctr">
              <a:lnSpc>
                <a:spcPct val="100000"/>
              </a:lnSpc>
            </a:pPr>
            <a:r>
              <a:rPr lang="en-US" sz="1600" dirty="0">
                <a:latin typeface="Amasis MT Pro Black" panose="02040A04050005020304" pitchFamily="18" charset="0"/>
              </a:rPr>
              <a:t>SHASHANK</a:t>
            </a:r>
          </a:p>
          <a:p>
            <a:pPr algn="ctr">
              <a:lnSpc>
                <a:spcPct val="100000"/>
              </a:lnSpc>
            </a:pPr>
            <a:r>
              <a:rPr lang="en-US" sz="1600" dirty="0">
                <a:latin typeface="Amasis MT Pro Black" panose="02040A04050005020304" pitchFamily="18" charset="0"/>
              </a:rPr>
              <a:t>NIVAS </a:t>
            </a:r>
            <a:r>
              <a:rPr lang="en-US" sz="1600">
                <a:latin typeface="Amasis MT Pro Black" panose="02040A04050005020304" pitchFamily="18" charset="0"/>
              </a:rPr>
              <a:t>REDDY Challa</a:t>
            </a:r>
            <a:endParaRPr lang="en-US" sz="1600" dirty="0">
              <a:latin typeface="Amasis MT Pro Black" panose="02040A04050005020304" pitchFamily="18" charset="0"/>
            </a:endParaRPr>
          </a:p>
          <a:p>
            <a:pPr algn="ctr">
              <a:lnSpc>
                <a:spcPct val="100000"/>
              </a:lnSpc>
            </a:pPr>
            <a:r>
              <a:rPr lang="en-US" sz="1600" dirty="0">
                <a:latin typeface="Amasis MT Pro Black" panose="02040A04050005020304" pitchFamily="18" charset="0"/>
              </a:rPr>
              <a:t>HARINI KODATI</a:t>
            </a:r>
          </a:p>
          <a:p>
            <a:pPr algn="ctr">
              <a:lnSpc>
                <a:spcPct val="100000"/>
              </a:lnSpc>
            </a:pPr>
            <a:r>
              <a:rPr lang="en-US" sz="1600" dirty="0">
                <a:latin typeface="Amasis MT Pro Black" panose="02040A04050005020304" pitchFamily="18" charset="0"/>
              </a:rPr>
              <a:t>SOHAIL</a:t>
            </a:r>
          </a:p>
        </p:txBody>
      </p:sp>
      <p:sp>
        <p:nvSpPr>
          <p:cNvPr id="11"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948371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360B4-C97C-916F-026E-405895121E2B}"/>
              </a:ext>
            </a:extLst>
          </p:cNvPr>
          <p:cNvSpPr>
            <a:spLocks noGrp="1"/>
          </p:cNvSpPr>
          <p:nvPr>
            <p:ph type="title"/>
          </p:nvPr>
        </p:nvSpPr>
        <p:spPr>
          <a:xfrm>
            <a:off x="2684206" y="365125"/>
            <a:ext cx="8590935" cy="1325563"/>
          </a:xfrm>
        </p:spPr>
        <p:txBody>
          <a:bodyPr>
            <a:normAutofit/>
          </a:bodyPr>
          <a:lstStyle/>
          <a:p>
            <a:r>
              <a:rPr lang="en-US" sz="4800" dirty="0"/>
              <a:t>RECALL-CONFIDENCE CURVE</a:t>
            </a:r>
          </a:p>
        </p:txBody>
      </p:sp>
      <p:pic>
        <p:nvPicPr>
          <p:cNvPr id="5" name="Content Placeholder 4" descr="A graph of a graph showing different colors&#10;&#10;Description automatically generated with medium confidence">
            <a:extLst>
              <a:ext uri="{FF2B5EF4-FFF2-40B4-BE49-F238E27FC236}">
                <a16:creationId xmlns:a16="http://schemas.microsoft.com/office/drawing/2014/main" id="{6040F19F-6D51-E010-DD0E-7F0E7C2B81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37188" y="1848465"/>
            <a:ext cx="8475406" cy="4644410"/>
          </a:xfrm>
        </p:spPr>
      </p:pic>
    </p:spTree>
    <p:extLst>
      <p:ext uri="{BB962C8B-B14F-4D97-AF65-F5344CB8AC3E}">
        <p14:creationId xmlns:p14="http://schemas.microsoft.com/office/powerpoint/2010/main" val="38177475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405AC-CEF9-91E0-3D4F-06469863AEBA}"/>
              </a:ext>
            </a:extLst>
          </p:cNvPr>
          <p:cNvSpPr>
            <a:spLocks noGrp="1"/>
          </p:cNvSpPr>
          <p:nvPr>
            <p:ph type="title"/>
          </p:nvPr>
        </p:nvSpPr>
        <p:spPr>
          <a:xfrm>
            <a:off x="3293806" y="365125"/>
            <a:ext cx="8059994" cy="1325563"/>
          </a:xfrm>
        </p:spPr>
        <p:txBody>
          <a:bodyPr>
            <a:normAutofit/>
          </a:bodyPr>
          <a:lstStyle/>
          <a:p>
            <a:r>
              <a:rPr lang="en-US" sz="4800" dirty="0"/>
              <a:t>CONFUSION MATRIX</a:t>
            </a:r>
          </a:p>
        </p:txBody>
      </p:sp>
      <p:sp>
        <p:nvSpPr>
          <p:cNvPr id="4" name="Content Placeholder 3">
            <a:extLst>
              <a:ext uri="{FF2B5EF4-FFF2-40B4-BE49-F238E27FC236}">
                <a16:creationId xmlns:a16="http://schemas.microsoft.com/office/drawing/2014/main" id="{F1F870F6-AF6F-7DFD-CD7E-443D31FC25B2}"/>
              </a:ext>
            </a:extLst>
          </p:cNvPr>
          <p:cNvSpPr>
            <a:spLocks noGrp="1"/>
          </p:cNvSpPr>
          <p:nvPr>
            <p:ph idx="1"/>
          </p:nvPr>
        </p:nvSpPr>
        <p:spPr/>
        <p:txBody>
          <a:bodyPr/>
          <a:lstStyle/>
          <a:p>
            <a:endParaRPr lang="en-US"/>
          </a:p>
        </p:txBody>
      </p:sp>
      <p:pic>
        <p:nvPicPr>
          <p:cNvPr id="3074" name="Picture 2">
            <a:extLst>
              <a:ext uri="{FF2B5EF4-FFF2-40B4-BE49-F238E27FC236}">
                <a16:creationId xmlns:a16="http://schemas.microsoft.com/office/drawing/2014/main" id="{70E85BFA-C829-5EA4-0A13-ECB5B362B8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2956" y="1929384"/>
            <a:ext cx="5741383" cy="4420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78878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82F85-3D5A-AE50-8295-E3A687955971}"/>
              </a:ext>
            </a:extLst>
          </p:cNvPr>
          <p:cNvSpPr>
            <a:spLocks noGrp="1"/>
          </p:cNvSpPr>
          <p:nvPr>
            <p:ph type="title"/>
          </p:nvPr>
        </p:nvSpPr>
        <p:spPr>
          <a:xfrm>
            <a:off x="2939845" y="365125"/>
            <a:ext cx="8413954" cy="1325563"/>
          </a:xfrm>
        </p:spPr>
        <p:txBody>
          <a:bodyPr>
            <a:normAutofit/>
          </a:bodyPr>
          <a:lstStyle/>
          <a:p>
            <a:r>
              <a:rPr lang="en-US" sz="4800" dirty="0"/>
              <a:t>TRAINING METRICS AND LOSS</a:t>
            </a:r>
          </a:p>
        </p:txBody>
      </p:sp>
      <p:pic>
        <p:nvPicPr>
          <p:cNvPr id="4098" name="Picture 2">
            <a:extLst>
              <a:ext uri="{FF2B5EF4-FFF2-40B4-BE49-F238E27FC236}">
                <a16:creationId xmlns:a16="http://schemas.microsoft.com/office/drawing/2014/main" id="{CB756BEC-03D3-689F-4DBF-E4FA378077D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53548" y="1828800"/>
            <a:ext cx="10197548" cy="4664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0900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B0D33-5216-34FC-FA59-FC851BC8A0DD}"/>
              </a:ext>
            </a:extLst>
          </p:cNvPr>
          <p:cNvSpPr>
            <a:spLocks noGrp="1"/>
          </p:cNvSpPr>
          <p:nvPr>
            <p:ph type="title"/>
          </p:nvPr>
        </p:nvSpPr>
        <p:spPr/>
        <p:txBody>
          <a:bodyPr/>
          <a:lstStyle/>
          <a:p>
            <a:r>
              <a:rPr lang="en-US" dirty="0"/>
              <a:t>VALIDATING THE VALID DATASET</a:t>
            </a:r>
          </a:p>
        </p:txBody>
      </p:sp>
      <p:pic>
        <p:nvPicPr>
          <p:cNvPr id="5" name="Content Placeholder 4">
            <a:extLst>
              <a:ext uri="{FF2B5EF4-FFF2-40B4-BE49-F238E27FC236}">
                <a16:creationId xmlns:a16="http://schemas.microsoft.com/office/drawing/2014/main" id="{361B8A24-D6E8-6359-0CCA-946B39FA0ED6}"/>
              </a:ext>
            </a:extLst>
          </p:cNvPr>
          <p:cNvPicPr>
            <a:picLocks noGrp="1" noChangeAspect="1"/>
          </p:cNvPicPr>
          <p:nvPr>
            <p:ph idx="1"/>
          </p:nvPr>
        </p:nvPicPr>
        <p:blipFill>
          <a:blip r:embed="rId2"/>
          <a:stretch>
            <a:fillRect/>
          </a:stretch>
        </p:blipFill>
        <p:spPr>
          <a:xfrm>
            <a:off x="1455175" y="1928813"/>
            <a:ext cx="8509952" cy="4252912"/>
          </a:xfrm>
        </p:spPr>
      </p:pic>
    </p:spTree>
    <p:extLst>
      <p:ext uri="{BB962C8B-B14F-4D97-AF65-F5344CB8AC3E}">
        <p14:creationId xmlns:p14="http://schemas.microsoft.com/office/powerpoint/2010/main" val="2688907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68729-0D15-CC5A-3974-A09E1B34D6D4}"/>
              </a:ext>
            </a:extLst>
          </p:cNvPr>
          <p:cNvSpPr>
            <a:spLocks noGrp="1"/>
          </p:cNvSpPr>
          <p:nvPr>
            <p:ph type="title"/>
          </p:nvPr>
        </p:nvSpPr>
        <p:spPr/>
        <p:txBody>
          <a:bodyPr/>
          <a:lstStyle/>
          <a:p>
            <a:r>
              <a:rPr lang="en-US" dirty="0"/>
              <a:t>DISPLAYING IMAGES FROM THE VALID DATASET</a:t>
            </a:r>
          </a:p>
        </p:txBody>
      </p:sp>
      <p:sp>
        <p:nvSpPr>
          <p:cNvPr id="3" name="Content Placeholder 2">
            <a:extLst>
              <a:ext uri="{FF2B5EF4-FFF2-40B4-BE49-F238E27FC236}">
                <a16:creationId xmlns:a16="http://schemas.microsoft.com/office/drawing/2014/main" id="{1282F770-88D2-C73A-73ED-F241D43AAF85}"/>
              </a:ext>
            </a:extLst>
          </p:cNvPr>
          <p:cNvSpPr>
            <a:spLocks noGrp="1"/>
          </p:cNvSpPr>
          <p:nvPr>
            <p:ph idx="1"/>
          </p:nvPr>
        </p:nvSpPr>
        <p:spPr/>
        <p:txBody>
          <a:bodyPr/>
          <a:lstStyle/>
          <a:p>
            <a:endParaRPr lang="en-US"/>
          </a:p>
        </p:txBody>
      </p:sp>
      <p:pic>
        <p:nvPicPr>
          <p:cNvPr id="5122" name="Picture 2">
            <a:extLst>
              <a:ext uri="{FF2B5EF4-FFF2-40B4-BE49-F238E27FC236}">
                <a16:creationId xmlns:a16="http://schemas.microsoft.com/office/drawing/2014/main" id="{E1C424F5-464F-961E-9792-0805C645CE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2256" y="1898183"/>
            <a:ext cx="10207487" cy="4594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6932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59C1A-EF02-53DF-0661-9EDA7406384D}"/>
              </a:ext>
            </a:extLst>
          </p:cNvPr>
          <p:cNvSpPr>
            <a:spLocks noGrp="1"/>
          </p:cNvSpPr>
          <p:nvPr>
            <p:ph type="title"/>
          </p:nvPr>
        </p:nvSpPr>
        <p:spPr/>
        <p:txBody>
          <a:bodyPr/>
          <a:lstStyle/>
          <a:p>
            <a:r>
              <a:rPr lang="en-US" dirty="0"/>
              <a:t>Validating the </a:t>
            </a:r>
            <a:r>
              <a:rPr lang="en-US" dirty="0" err="1"/>
              <a:t>tEST</a:t>
            </a:r>
            <a:r>
              <a:rPr lang="en-US" dirty="0"/>
              <a:t> datasets</a:t>
            </a:r>
          </a:p>
        </p:txBody>
      </p:sp>
      <p:sp>
        <p:nvSpPr>
          <p:cNvPr id="4" name="Content Placeholder 3">
            <a:extLst>
              <a:ext uri="{FF2B5EF4-FFF2-40B4-BE49-F238E27FC236}">
                <a16:creationId xmlns:a16="http://schemas.microsoft.com/office/drawing/2014/main" id="{576ECB8F-8616-55C8-C83C-8E681C6F6526}"/>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F9C75024-C2FD-33CE-2AE7-9F5518C5B137}"/>
              </a:ext>
            </a:extLst>
          </p:cNvPr>
          <p:cNvPicPr>
            <a:picLocks noChangeAspect="1"/>
          </p:cNvPicPr>
          <p:nvPr/>
        </p:nvPicPr>
        <p:blipFill>
          <a:blip r:embed="rId2"/>
          <a:stretch>
            <a:fillRect/>
          </a:stretch>
        </p:blipFill>
        <p:spPr>
          <a:xfrm>
            <a:off x="757727" y="1929384"/>
            <a:ext cx="10676545" cy="4345932"/>
          </a:xfrm>
          <a:prstGeom prst="rect">
            <a:avLst/>
          </a:prstGeom>
        </p:spPr>
      </p:pic>
    </p:spTree>
    <p:extLst>
      <p:ext uri="{BB962C8B-B14F-4D97-AF65-F5344CB8AC3E}">
        <p14:creationId xmlns:p14="http://schemas.microsoft.com/office/powerpoint/2010/main" val="621586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D1043-D940-C219-8466-6CEB3892E353}"/>
              </a:ext>
            </a:extLst>
          </p:cNvPr>
          <p:cNvSpPr>
            <a:spLocks noGrp="1"/>
          </p:cNvSpPr>
          <p:nvPr>
            <p:ph type="title"/>
          </p:nvPr>
        </p:nvSpPr>
        <p:spPr/>
        <p:txBody>
          <a:bodyPr/>
          <a:lstStyle/>
          <a:p>
            <a:r>
              <a:rPr lang="en-US" dirty="0"/>
              <a:t>EVALUATION METRICS</a:t>
            </a:r>
          </a:p>
        </p:txBody>
      </p:sp>
      <p:sp>
        <p:nvSpPr>
          <p:cNvPr id="3" name="Content Placeholder 2">
            <a:extLst>
              <a:ext uri="{FF2B5EF4-FFF2-40B4-BE49-F238E27FC236}">
                <a16:creationId xmlns:a16="http://schemas.microsoft.com/office/drawing/2014/main" id="{5FFB9B7F-F318-88EE-FE67-B73CE94725D6}"/>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75A6BCEA-CB71-1AF1-4BE6-FE85631BC79F}"/>
              </a:ext>
            </a:extLst>
          </p:cNvPr>
          <p:cNvPicPr>
            <a:picLocks noChangeAspect="1"/>
          </p:cNvPicPr>
          <p:nvPr/>
        </p:nvPicPr>
        <p:blipFill>
          <a:blip r:embed="rId2"/>
          <a:stretch>
            <a:fillRect/>
          </a:stretch>
        </p:blipFill>
        <p:spPr>
          <a:xfrm>
            <a:off x="838200" y="1929384"/>
            <a:ext cx="10623201" cy="4153260"/>
          </a:xfrm>
          <a:prstGeom prst="rect">
            <a:avLst/>
          </a:prstGeom>
        </p:spPr>
      </p:pic>
    </p:spTree>
    <p:extLst>
      <p:ext uri="{BB962C8B-B14F-4D97-AF65-F5344CB8AC3E}">
        <p14:creationId xmlns:p14="http://schemas.microsoft.com/office/powerpoint/2010/main" val="3725041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CD881-50CF-3FB1-14A7-6282002BAC71}"/>
              </a:ext>
            </a:extLst>
          </p:cNvPr>
          <p:cNvSpPr>
            <a:spLocks noGrp="1"/>
          </p:cNvSpPr>
          <p:nvPr>
            <p:ph type="title"/>
          </p:nvPr>
        </p:nvSpPr>
        <p:spPr/>
        <p:txBody>
          <a:bodyPr/>
          <a:lstStyle/>
          <a:p>
            <a:r>
              <a:rPr lang="en-US" dirty="0"/>
              <a:t>SAMPLE VIDEO TO TRAIN THE YOLOV8 MODEL</a:t>
            </a:r>
          </a:p>
        </p:txBody>
      </p:sp>
      <p:pic>
        <p:nvPicPr>
          <p:cNvPr id="4" name="output">
            <a:hlinkClick r:id="" action="ppaction://media"/>
            <a:extLst>
              <a:ext uri="{FF2B5EF4-FFF2-40B4-BE49-F238E27FC236}">
                <a16:creationId xmlns:a16="http://schemas.microsoft.com/office/drawing/2014/main" id="{2CD7AA14-81E1-076F-96B9-730913DBD31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42234" y="2010973"/>
            <a:ext cx="4252912" cy="4252912"/>
          </a:xfrm>
        </p:spPr>
      </p:pic>
      <p:pic>
        <p:nvPicPr>
          <p:cNvPr id="6" name="Picture 5">
            <a:extLst>
              <a:ext uri="{FF2B5EF4-FFF2-40B4-BE49-F238E27FC236}">
                <a16:creationId xmlns:a16="http://schemas.microsoft.com/office/drawing/2014/main" id="{D80CA774-9B2E-6F72-814C-A0BB97A4D28B}"/>
              </a:ext>
            </a:extLst>
          </p:cNvPr>
          <p:cNvPicPr>
            <a:picLocks noChangeAspect="1"/>
          </p:cNvPicPr>
          <p:nvPr/>
        </p:nvPicPr>
        <p:blipFill>
          <a:blip r:embed="rId5"/>
          <a:stretch>
            <a:fillRect/>
          </a:stretch>
        </p:blipFill>
        <p:spPr>
          <a:xfrm>
            <a:off x="4799829" y="1907457"/>
            <a:ext cx="7049937" cy="4252911"/>
          </a:xfrm>
          <a:prstGeom prst="rect">
            <a:avLst/>
          </a:prstGeom>
        </p:spPr>
      </p:pic>
    </p:spTree>
    <p:extLst>
      <p:ext uri="{BB962C8B-B14F-4D97-AF65-F5344CB8AC3E}">
        <p14:creationId xmlns:p14="http://schemas.microsoft.com/office/powerpoint/2010/main" val="3640967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DBDBB-B756-EE73-B55F-BE1CC42FBEC3}"/>
              </a:ext>
            </a:extLst>
          </p:cNvPr>
          <p:cNvSpPr>
            <a:spLocks noGrp="1"/>
          </p:cNvSpPr>
          <p:nvPr>
            <p:ph type="title"/>
          </p:nvPr>
        </p:nvSpPr>
        <p:spPr/>
        <p:txBody>
          <a:bodyPr/>
          <a:lstStyle/>
          <a:p>
            <a:r>
              <a:rPr lang="en-US" dirty="0"/>
              <a:t>RESULTS OF THE SAMPLE VIDEO</a:t>
            </a:r>
          </a:p>
        </p:txBody>
      </p:sp>
      <p:pic>
        <p:nvPicPr>
          <p:cNvPr id="4" name="result_out">
            <a:hlinkClick r:id="" action="ppaction://media"/>
            <a:extLst>
              <a:ext uri="{FF2B5EF4-FFF2-40B4-BE49-F238E27FC236}">
                <a16:creationId xmlns:a16="http://schemas.microsoft.com/office/drawing/2014/main" id="{41BBB6C9-4C6E-F035-C339-16E8051AA5A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577047" y="2086129"/>
            <a:ext cx="4252912" cy="4252912"/>
          </a:xfrm>
        </p:spPr>
      </p:pic>
    </p:spTree>
    <p:extLst>
      <p:ext uri="{BB962C8B-B14F-4D97-AF65-F5344CB8AC3E}">
        <p14:creationId xmlns:p14="http://schemas.microsoft.com/office/powerpoint/2010/main" val="3186242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2DE91A-C1FD-84D6-CF36-3204DAD10B54}"/>
              </a:ext>
            </a:extLst>
          </p:cNvPr>
          <p:cNvSpPr>
            <a:spLocks noGrp="1"/>
          </p:cNvSpPr>
          <p:nvPr>
            <p:ph type="title"/>
          </p:nvPr>
        </p:nvSpPr>
        <p:spPr>
          <a:xfrm>
            <a:off x="5297762" y="329184"/>
            <a:ext cx="6251110" cy="1783080"/>
          </a:xfrm>
        </p:spPr>
        <p:txBody>
          <a:bodyPr anchor="b">
            <a:normAutofit/>
          </a:bodyPr>
          <a:lstStyle/>
          <a:p>
            <a:r>
              <a:rPr lang="en-US" sz="7200" dirty="0"/>
              <a:t>REAL WORLD APPLICATIONS</a:t>
            </a:r>
          </a:p>
        </p:txBody>
      </p:sp>
      <p:sp>
        <p:nvSpPr>
          <p:cNvPr id="25"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57B34F"/>
          </a:solidFill>
          <a:ln w="38100" cap="rnd">
            <a:solidFill>
              <a:srgbClr val="57B34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0E186B-0297-B0EB-13B9-2A344A60894A}"/>
              </a:ext>
            </a:extLst>
          </p:cNvPr>
          <p:cNvSpPr>
            <a:spLocks noGrp="1"/>
          </p:cNvSpPr>
          <p:nvPr>
            <p:ph idx="1"/>
          </p:nvPr>
        </p:nvSpPr>
        <p:spPr>
          <a:xfrm>
            <a:off x="5297762" y="2706624"/>
            <a:ext cx="6251110" cy="3483864"/>
          </a:xfrm>
        </p:spPr>
        <p:txBody>
          <a:bodyPr>
            <a:normAutofit/>
          </a:bodyPr>
          <a:lstStyle/>
          <a:p>
            <a:r>
              <a:rPr lang="en-US" dirty="0">
                <a:latin typeface="Calibri" panose="020F0502020204030204" pitchFamily="34" charset="0"/>
                <a:ea typeface="Calibri" panose="020F0502020204030204" pitchFamily="34" charset="0"/>
                <a:cs typeface="Calibri" panose="020F0502020204030204" pitchFamily="34" charset="0"/>
              </a:rPr>
              <a:t>Autonomous vehicles</a:t>
            </a:r>
          </a:p>
          <a:p>
            <a:r>
              <a:rPr lang="en-US" dirty="0">
                <a:latin typeface="Calibri" panose="020F0502020204030204" pitchFamily="34" charset="0"/>
                <a:ea typeface="Calibri" panose="020F0502020204030204" pitchFamily="34" charset="0"/>
                <a:cs typeface="Calibri" panose="020F0502020204030204" pitchFamily="34" charset="0"/>
              </a:rPr>
              <a:t>Advanced Driver-Assistance Systems (ADAS)</a:t>
            </a:r>
          </a:p>
          <a:p>
            <a:r>
              <a:rPr lang="en-US" dirty="0">
                <a:latin typeface="Calibri" panose="020F0502020204030204" pitchFamily="34" charset="0"/>
                <a:ea typeface="Calibri" panose="020F0502020204030204" pitchFamily="34" charset="0"/>
                <a:cs typeface="Calibri" panose="020F0502020204030204" pitchFamily="34" charset="0"/>
              </a:rPr>
              <a:t>Traffic Management and Surveillance</a:t>
            </a:r>
          </a:p>
          <a:p>
            <a:r>
              <a:rPr lang="en-US" dirty="0">
                <a:latin typeface="Calibri" panose="020F0502020204030204" pitchFamily="34" charset="0"/>
                <a:ea typeface="Calibri" panose="020F0502020204030204" pitchFamily="34" charset="0"/>
                <a:cs typeface="Calibri" panose="020F0502020204030204" pitchFamily="34" charset="0"/>
              </a:rPr>
              <a:t>Smart Cities and Infrastructure</a:t>
            </a:r>
          </a:p>
          <a:p>
            <a:r>
              <a:rPr lang="en-US" dirty="0">
                <a:latin typeface="Calibri" panose="020F0502020204030204" pitchFamily="34" charset="0"/>
                <a:ea typeface="Calibri" panose="020F0502020204030204" pitchFamily="34" charset="0"/>
                <a:cs typeface="Calibri" panose="020F0502020204030204" pitchFamily="34" charset="0"/>
              </a:rPr>
              <a:t>Fleet Management and Logistics</a:t>
            </a:r>
          </a:p>
        </p:txBody>
      </p:sp>
      <p:pic>
        <p:nvPicPr>
          <p:cNvPr id="5" name="Picture 4" descr="Aerial view of a city skyline">
            <a:extLst>
              <a:ext uri="{FF2B5EF4-FFF2-40B4-BE49-F238E27FC236}">
                <a16:creationId xmlns:a16="http://schemas.microsoft.com/office/drawing/2014/main" id="{40BFF747-3A18-9044-A151-4A61E984687E}"/>
              </a:ext>
            </a:extLst>
          </p:cNvPr>
          <p:cNvPicPr>
            <a:picLocks noChangeAspect="1"/>
          </p:cNvPicPr>
          <p:nvPr/>
        </p:nvPicPr>
        <p:blipFill rotWithShape="1">
          <a:blip r:embed="rId2"/>
          <a:srcRect l="28054" r="26615"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2676714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EF59A0-CE73-FB9D-BC98-C98F79F2AB16}"/>
              </a:ext>
            </a:extLst>
          </p:cNvPr>
          <p:cNvSpPr>
            <a:spLocks noGrp="1"/>
          </p:cNvSpPr>
          <p:nvPr>
            <p:ph type="title"/>
          </p:nvPr>
        </p:nvSpPr>
        <p:spPr>
          <a:xfrm>
            <a:off x="5297762" y="329184"/>
            <a:ext cx="6251110" cy="1783080"/>
          </a:xfrm>
        </p:spPr>
        <p:txBody>
          <a:bodyPr anchor="b">
            <a:normAutofit/>
          </a:bodyPr>
          <a:lstStyle/>
          <a:p>
            <a:pPr>
              <a:lnSpc>
                <a:spcPct val="90000"/>
              </a:lnSpc>
            </a:pPr>
            <a:r>
              <a:rPr lang="en-US" sz="6100" dirty="0"/>
              <a:t>introduction TO TRAFFIC SIGN RECOGNITION</a:t>
            </a:r>
          </a:p>
        </p:txBody>
      </p:sp>
      <p:sp>
        <p:nvSpPr>
          <p:cNvPr id="3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57B34F"/>
          </a:solidFill>
          <a:ln w="38100" cap="rnd">
            <a:solidFill>
              <a:srgbClr val="57B34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8B1AD3-2111-B3DC-35BD-913D404EB367}"/>
              </a:ext>
            </a:extLst>
          </p:cNvPr>
          <p:cNvSpPr>
            <a:spLocks noGrp="1"/>
          </p:cNvSpPr>
          <p:nvPr>
            <p:ph idx="1"/>
          </p:nvPr>
        </p:nvSpPr>
        <p:spPr>
          <a:xfrm>
            <a:off x="5297762" y="2706624"/>
            <a:ext cx="6251110" cy="3483864"/>
          </a:xfrm>
        </p:spPr>
        <p:txBody>
          <a:bodyPr>
            <a:normAutofit/>
          </a:bodyPr>
          <a:lstStyle/>
          <a:p>
            <a:pPr>
              <a:lnSpc>
                <a:spcPct val="100000"/>
              </a:lnSpc>
            </a:pPr>
            <a:r>
              <a:rPr lang="en-US" sz="1800" dirty="0">
                <a:latin typeface="Calibri" panose="020F0502020204030204" pitchFamily="34" charset="0"/>
                <a:ea typeface="Calibri" panose="020F0502020204030204" pitchFamily="34" charset="0"/>
                <a:cs typeface="Calibri" panose="020F0502020204030204" pitchFamily="34" charset="0"/>
              </a:rPr>
              <a:t>Traffic Sign Recognition (TSR) is a critical component of modern transportation systems, particularly in the realms of autonomous driving and Advanced Driver-Assistance Systems (ADAS). Its primary function is to automatically detect, interpret, and react to traffic signs in real-time, aiding both human drivers and autonomous vehicles in navigating roadways safely and efficiently.</a:t>
            </a:r>
          </a:p>
          <a:p>
            <a:pPr>
              <a:lnSpc>
                <a:spcPct val="100000"/>
              </a:lnSpc>
            </a:pPr>
            <a:r>
              <a:rPr lang="en-US" sz="1800" dirty="0">
                <a:latin typeface="Calibri" panose="020F0502020204030204" pitchFamily="34" charset="0"/>
                <a:ea typeface="Calibri" panose="020F0502020204030204" pitchFamily="34" charset="0"/>
                <a:cs typeface="Calibri" panose="020F0502020204030204" pitchFamily="34" charset="0"/>
              </a:rPr>
              <a:t>TSR is a crucial component of autonomous driving systems and advanced driver-assistance systems (ADAS).</a:t>
            </a:r>
          </a:p>
          <a:p>
            <a:pPr>
              <a:lnSpc>
                <a:spcPct val="100000"/>
              </a:lnSpc>
            </a:pPr>
            <a:r>
              <a:rPr lang="en-US" sz="1800" dirty="0">
                <a:latin typeface="Calibri" panose="020F0502020204030204" pitchFamily="34" charset="0"/>
                <a:ea typeface="Calibri" panose="020F0502020204030204" pitchFamily="34" charset="0"/>
                <a:cs typeface="Calibri" panose="020F0502020204030204" pitchFamily="34" charset="0"/>
              </a:rPr>
              <a:t>It involves detecting and classifying traffic signs in real-time from camera feeds.</a:t>
            </a:r>
          </a:p>
        </p:txBody>
      </p:sp>
      <p:pic>
        <p:nvPicPr>
          <p:cNvPr id="5" name="Picture 4" descr="High speed train with motion blur effect">
            <a:extLst>
              <a:ext uri="{FF2B5EF4-FFF2-40B4-BE49-F238E27FC236}">
                <a16:creationId xmlns:a16="http://schemas.microsoft.com/office/drawing/2014/main" id="{A8B4454B-F7D6-54B7-C15B-5CC6B165008B}"/>
              </a:ext>
            </a:extLst>
          </p:cNvPr>
          <p:cNvPicPr>
            <a:picLocks noChangeAspect="1"/>
          </p:cNvPicPr>
          <p:nvPr/>
        </p:nvPicPr>
        <p:blipFill rotWithShape="1">
          <a:blip r:embed="rId2"/>
          <a:srcRect l="13791" r="40877"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8605812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F553A9-CEFB-D93F-193D-E4C499D72937}"/>
              </a:ext>
            </a:extLst>
          </p:cNvPr>
          <p:cNvSpPr>
            <a:spLocks noGrp="1"/>
          </p:cNvSpPr>
          <p:nvPr>
            <p:ph type="title"/>
          </p:nvPr>
        </p:nvSpPr>
        <p:spPr>
          <a:xfrm>
            <a:off x="5297762" y="329184"/>
            <a:ext cx="6251110" cy="1783080"/>
          </a:xfrm>
        </p:spPr>
        <p:txBody>
          <a:bodyPr anchor="b">
            <a:normAutofit/>
          </a:bodyPr>
          <a:lstStyle/>
          <a:p>
            <a:r>
              <a:rPr lang="en-US" sz="7200"/>
              <a:t>CONCLUSION</a:t>
            </a:r>
          </a:p>
        </p:txBody>
      </p:sp>
      <p:sp>
        <p:nvSpPr>
          <p:cNvPr id="18"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57B34F"/>
          </a:solidFill>
          <a:ln w="38100" cap="rnd">
            <a:solidFill>
              <a:srgbClr val="57B34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88A7502-A10A-A772-BB96-D74C2D612BAA}"/>
              </a:ext>
            </a:extLst>
          </p:cNvPr>
          <p:cNvSpPr>
            <a:spLocks noGrp="1"/>
          </p:cNvSpPr>
          <p:nvPr>
            <p:ph idx="1"/>
          </p:nvPr>
        </p:nvSpPr>
        <p:spPr>
          <a:xfrm>
            <a:off x="5297762" y="2706624"/>
            <a:ext cx="6251110" cy="3483864"/>
          </a:xfrm>
        </p:spPr>
        <p:txBody>
          <a:bodyPr>
            <a:normAutofit/>
          </a:bodyPr>
          <a:lstStyle/>
          <a:p>
            <a:pPr>
              <a:lnSpc>
                <a:spcPct val="100000"/>
              </a:lnSpc>
            </a:pPr>
            <a:r>
              <a:rPr lang="en-US" sz="1500">
                <a:latin typeface="Calibri" panose="020F0502020204030204" pitchFamily="34" charset="0"/>
                <a:ea typeface="Calibri" panose="020F0502020204030204" pitchFamily="34" charset="0"/>
                <a:cs typeface="Calibri" panose="020F0502020204030204" pitchFamily="34" charset="0"/>
              </a:rPr>
              <a:t>In conclusion, Traffic Sign Recognition is a critical component of modern transportation systems, with applications ranging from autonomous vehicles and ADAS to traffic management and smart cities. By harnessing the power of deep learning, sensor fusion, and real-time decision-making, TSR systems have the potential to revolutionize road safety, mobility, and sustainability in the years to come.</a:t>
            </a:r>
          </a:p>
          <a:p>
            <a:pPr>
              <a:lnSpc>
                <a:spcPct val="100000"/>
              </a:lnSpc>
            </a:pPr>
            <a:endParaRPr lang="en-US" sz="1500">
              <a:latin typeface="Calibri" panose="020F0502020204030204" pitchFamily="34" charset="0"/>
              <a:ea typeface="Calibri" panose="020F0502020204030204" pitchFamily="34" charset="0"/>
              <a:cs typeface="Calibri" panose="020F0502020204030204" pitchFamily="34" charset="0"/>
            </a:endParaRPr>
          </a:p>
          <a:p>
            <a:pPr>
              <a:lnSpc>
                <a:spcPct val="100000"/>
              </a:lnSpc>
            </a:pPr>
            <a:r>
              <a:rPr lang="en-US" sz="1500">
                <a:latin typeface="Calibri" panose="020F0502020204030204" pitchFamily="34" charset="0"/>
                <a:ea typeface="Calibri" panose="020F0502020204030204" pitchFamily="34" charset="0"/>
                <a:cs typeface="Calibri" panose="020F0502020204030204" pitchFamily="34" charset="0"/>
              </a:rPr>
              <a:t>As we continue to innovate and collaborate across various industry sectors, we can collectively work towards realizing a future where Traffic Sign Recognition plays a central role in creating safer, smarter, and more connected transportation ecosystems for all.</a:t>
            </a:r>
          </a:p>
        </p:txBody>
      </p:sp>
      <p:pic>
        <p:nvPicPr>
          <p:cNvPr id="5" name="Picture 4" descr="Spiral staircase">
            <a:extLst>
              <a:ext uri="{FF2B5EF4-FFF2-40B4-BE49-F238E27FC236}">
                <a16:creationId xmlns:a16="http://schemas.microsoft.com/office/drawing/2014/main" id="{2D650E78-37A0-E713-EDF3-39ED37E6529F}"/>
              </a:ext>
            </a:extLst>
          </p:cNvPr>
          <p:cNvPicPr>
            <a:picLocks noChangeAspect="1"/>
          </p:cNvPicPr>
          <p:nvPr/>
        </p:nvPicPr>
        <p:blipFill rotWithShape="1">
          <a:blip r:embed="rId2"/>
          <a:srcRect l="54670" r="-1"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9643855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8" name="Rectangle 27">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erial view of a highway near the ocean">
            <a:extLst>
              <a:ext uri="{FF2B5EF4-FFF2-40B4-BE49-F238E27FC236}">
                <a16:creationId xmlns:a16="http://schemas.microsoft.com/office/drawing/2014/main" id="{EC77D45E-AD4A-5208-0108-B887122527B0}"/>
              </a:ext>
            </a:extLst>
          </p:cNvPr>
          <p:cNvPicPr>
            <a:picLocks noChangeAspect="1"/>
          </p:cNvPicPr>
          <p:nvPr/>
        </p:nvPicPr>
        <p:blipFill rotWithShape="1">
          <a:blip r:embed="rId2">
            <a:alphaModFix/>
          </a:blip>
          <a:srcRect t="5848" r="-1" b="19132"/>
          <a:stretch/>
        </p:blipFill>
        <p:spPr>
          <a:xfrm>
            <a:off x="-188844" y="-109332"/>
            <a:ext cx="12188952" cy="6858000"/>
          </a:xfrm>
          <a:prstGeom prst="rect">
            <a:avLst/>
          </a:prstGeom>
        </p:spPr>
      </p:pic>
      <p:sp>
        <p:nvSpPr>
          <p:cNvPr id="30" name="Rectangle 29">
            <a:extLst>
              <a:ext uri="{FF2B5EF4-FFF2-40B4-BE49-F238E27FC236}">
                <a16:creationId xmlns:a16="http://schemas.microsoft.com/office/drawing/2014/main" id="{8F51725E-A483-43B2-A6F2-C44F502FE0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37549"/>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245172-53E9-925C-C4DC-2ABB95F1F33A}"/>
              </a:ext>
            </a:extLst>
          </p:cNvPr>
          <p:cNvSpPr>
            <a:spLocks noGrp="1"/>
          </p:cNvSpPr>
          <p:nvPr>
            <p:ph type="title"/>
          </p:nvPr>
        </p:nvSpPr>
        <p:spPr>
          <a:xfrm>
            <a:off x="1524000" y="1122363"/>
            <a:ext cx="9144000" cy="3063240"/>
          </a:xfrm>
        </p:spPr>
        <p:txBody>
          <a:bodyPr vert="horz" lIns="91440" tIns="45720" rIns="91440" bIns="45720" rtlCol="0" anchor="b">
            <a:normAutofit/>
          </a:bodyPr>
          <a:lstStyle/>
          <a:p>
            <a:r>
              <a:rPr lang="en-US" sz="10800">
                <a:solidFill>
                  <a:schemeClr val="bg1"/>
                </a:solidFill>
              </a:rPr>
              <a:t>Thank you</a:t>
            </a:r>
          </a:p>
        </p:txBody>
      </p:sp>
      <p:sp>
        <p:nvSpPr>
          <p:cNvPr id="32"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9123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AB2A3C-97C8-209B-9F27-89E3C1C35A48}"/>
              </a:ext>
            </a:extLst>
          </p:cNvPr>
          <p:cNvSpPr>
            <a:spLocks noGrp="1"/>
          </p:cNvSpPr>
          <p:nvPr>
            <p:ph type="title"/>
          </p:nvPr>
        </p:nvSpPr>
        <p:spPr>
          <a:xfrm>
            <a:off x="5168553" y="329184"/>
            <a:ext cx="6251110" cy="1783080"/>
          </a:xfrm>
        </p:spPr>
        <p:txBody>
          <a:bodyPr anchor="b">
            <a:normAutofit/>
          </a:bodyPr>
          <a:lstStyle/>
          <a:p>
            <a:pPr>
              <a:lnSpc>
                <a:spcPct val="90000"/>
              </a:lnSpc>
            </a:pPr>
            <a:r>
              <a:rPr lang="en-US" sz="6100" dirty="0"/>
              <a:t>Challenges in traffic sign recognition</a:t>
            </a:r>
          </a:p>
        </p:txBody>
      </p:sp>
      <p:sp>
        <p:nvSpPr>
          <p:cNvPr id="1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57B34F"/>
          </a:solidFill>
          <a:ln w="38100" cap="rnd">
            <a:solidFill>
              <a:srgbClr val="57B34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1C6982A9-53C0-2092-9436-48C253884F79}"/>
              </a:ext>
            </a:extLst>
          </p:cNvPr>
          <p:cNvSpPr>
            <a:spLocks noGrp="1"/>
          </p:cNvSpPr>
          <p:nvPr>
            <p:ph idx="1"/>
          </p:nvPr>
        </p:nvSpPr>
        <p:spPr>
          <a:xfrm>
            <a:off x="5297762" y="2706624"/>
            <a:ext cx="6251110" cy="3483864"/>
          </a:xfrm>
        </p:spPr>
        <p:txBody>
          <a:bodyPr>
            <a:normAutofit fontScale="92500" lnSpcReduction="20000"/>
          </a:bodyPr>
          <a:lstStyle/>
          <a:p>
            <a:r>
              <a:rPr lang="en-US" dirty="0">
                <a:latin typeface="Calibri" panose="020F0502020204030204" pitchFamily="34" charset="0"/>
                <a:ea typeface="Calibri" panose="020F0502020204030204" pitchFamily="34" charset="0"/>
                <a:cs typeface="Calibri" panose="020F0502020204030204" pitchFamily="34" charset="0"/>
              </a:rPr>
              <a:t>Varied lighting conditions, weather, and occlusions can make sign detection challenging.</a:t>
            </a:r>
          </a:p>
          <a:p>
            <a:r>
              <a:rPr lang="en-US" dirty="0">
                <a:latin typeface="Calibri" panose="020F0502020204030204" pitchFamily="34" charset="0"/>
                <a:ea typeface="Calibri" panose="020F0502020204030204" pitchFamily="34" charset="0"/>
                <a:cs typeface="Calibri" panose="020F0502020204030204" pitchFamily="34" charset="0"/>
              </a:rPr>
              <a:t>Large number of sign variations, including different shapes, colors, and symbols.</a:t>
            </a:r>
          </a:p>
          <a:p>
            <a:r>
              <a:rPr lang="en-US" dirty="0">
                <a:latin typeface="Calibri" panose="020F0502020204030204" pitchFamily="34" charset="0"/>
                <a:ea typeface="Calibri" panose="020F0502020204030204" pitchFamily="34" charset="0"/>
                <a:cs typeface="Calibri" panose="020F0502020204030204" pitchFamily="34" charset="0"/>
              </a:rPr>
              <a:t>Signs maybe partially blocked off or covered with the objects surrounding the area.</a:t>
            </a:r>
          </a:p>
        </p:txBody>
      </p:sp>
      <p:pic>
        <p:nvPicPr>
          <p:cNvPr id="8" name="Picture 7" descr="Blank road sign">
            <a:extLst>
              <a:ext uri="{FF2B5EF4-FFF2-40B4-BE49-F238E27FC236}">
                <a16:creationId xmlns:a16="http://schemas.microsoft.com/office/drawing/2014/main" id="{BF9BEDC6-D792-712A-C031-C5B5C688C01A}"/>
              </a:ext>
            </a:extLst>
          </p:cNvPr>
          <p:cNvPicPr>
            <a:picLocks noChangeAspect="1"/>
          </p:cNvPicPr>
          <p:nvPr/>
        </p:nvPicPr>
        <p:blipFill rotWithShape="1">
          <a:blip r:embed="rId2"/>
          <a:srcRect l="46636" r="8033" b="-1"/>
          <a:stretch/>
        </p:blipFill>
        <p:spPr>
          <a:xfrm>
            <a:off x="338"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1364034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464635-F38F-823E-DDDC-7DBB96FC20C2}"/>
              </a:ext>
            </a:extLst>
          </p:cNvPr>
          <p:cNvSpPr>
            <a:spLocks noGrp="1"/>
          </p:cNvSpPr>
          <p:nvPr>
            <p:ph type="title"/>
          </p:nvPr>
        </p:nvSpPr>
        <p:spPr>
          <a:xfrm>
            <a:off x="5297762" y="329184"/>
            <a:ext cx="6251110" cy="1783080"/>
          </a:xfrm>
        </p:spPr>
        <p:txBody>
          <a:bodyPr anchor="b">
            <a:normAutofit/>
          </a:bodyPr>
          <a:lstStyle/>
          <a:p>
            <a:pPr>
              <a:lnSpc>
                <a:spcPct val="90000"/>
              </a:lnSpc>
            </a:pPr>
            <a:r>
              <a:rPr lang="en-US" sz="6100"/>
              <a:t>INTRODUCTION TO THE YOLO MODEL</a:t>
            </a:r>
          </a:p>
        </p:txBody>
      </p:sp>
      <p:sp>
        <p:nvSpPr>
          <p:cNvPr id="1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57B34F"/>
          </a:solidFill>
          <a:ln w="38100" cap="rnd">
            <a:solidFill>
              <a:srgbClr val="57B34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0B2FFB3-5FD4-DAAB-641F-607D05C0B927}"/>
              </a:ext>
            </a:extLst>
          </p:cNvPr>
          <p:cNvSpPr>
            <a:spLocks noGrp="1"/>
          </p:cNvSpPr>
          <p:nvPr>
            <p:ph idx="1"/>
          </p:nvPr>
        </p:nvSpPr>
        <p:spPr>
          <a:xfrm>
            <a:off x="5297762" y="2706624"/>
            <a:ext cx="6251110" cy="3483864"/>
          </a:xfrm>
        </p:spPr>
        <p:txBody>
          <a:bodyPr>
            <a:normAutofit fontScale="85000" lnSpcReduction="10000"/>
          </a:bodyPr>
          <a:lstStyle/>
          <a:p>
            <a:r>
              <a:rPr lang="en-US" dirty="0">
                <a:latin typeface="Calibri" panose="020F0502020204030204" pitchFamily="34" charset="0"/>
                <a:ea typeface="Calibri" panose="020F0502020204030204" pitchFamily="34" charset="0"/>
                <a:cs typeface="Calibri" panose="020F0502020204030204" pitchFamily="34" charset="0"/>
              </a:rPr>
              <a:t>YOLO is a popular object detection algorithm known for its speed and accuracy.</a:t>
            </a:r>
          </a:p>
          <a:p>
            <a:r>
              <a:rPr lang="en-US" dirty="0">
                <a:latin typeface="Calibri" panose="020F0502020204030204" pitchFamily="34" charset="0"/>
                <a:ea typeface="Calibri" panose="020F0502020204030204" pitchFamily="34" charset="0"/>
                <a:cs typeface="Calibri" panose="020F0502020204030204" pitchFamily="34" charset="0"/>
              </a:rPr>
              <a:t>It processes images in a single pass through the neural network, making it efficient for real-time applications.</a:t>
            </a:r>
          </a:p>
          <a:p>
            <a:r>
              <a:rPr lang="en-US" dirty="0">
                <a:latin typeface="Calibri" panose="020F0502020204030204" pitchFamily="34" charset="0"/>
                <a:ea typeface="Calibri" panose="020F0502020204030204" pitchFamily="34" charset="0"/>
                <a:cs typeface="Calibri" panose="020F0502020204030204" pitchFamily="34" charset="0"/>
              </a:rPr>
              <a:t>YOLO divides the input image into a grid and predicts bounding boxes and class probabilities for each grid cell.</a:t>
            </a:r>
          </a:p>
        </p:txBody>
      </p:sp>
      <p:pic>
        <p:nvPicPr>
          <p:cNvPr id="5" name="Picture 4" descr="Top view of cubes connected with black lines">
            <a:extLst>
              <a:ext uri="{FF2B5EF4-FFF2-40B4-BE49-F238E27FC236}">
                <a16:creationId xmlns:a16="http://schemas.microsoft.com/office/drawing/2014/main" id="{6F0C3B2D-016D-4049-5691-DD392B2F25E1}"/>
              </a:ext>
            </a:extLst>
          </p:cNvPr>
          <p:cNvPicPr>
            <a:picLocks noChangeAspect="1"/>
          </p:cNvPicPr>
          <p:nvPr/>
        </p:nvPicPr>
        <p:blipFill rotWithShape="1">
          <a:blip r:embed="rId2"/>
          <a:srcRect l="29494" r="1957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3934913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594BB-8312-82B1-CD50-CFD04D479518}"/>
              </a:ext>
            </a:extLst>
          </p:cNvPr>
          <p:cNvSpPr>
            <a:spLocks noGrp="1"/>
          </p:cNvSpPr>
          <p:nvPr>
            <p:ph type="title"/>
          </p:nvPr>
        </p:nvSpPr>
        <p:spPr>
          <a:xfrm>
            <a:off x="2293292" y="69024"/>
            <a:ext cx="7065003" cy="1700784"/>
          </a:xfrm>
        </p:spPr>
        <p:txBody>
          <a:bodyPr>
            <a:normAutofit/>
          </a:bodyPr>
          <a:lstStyle/>
          <a:p>
            <a:r>
              <a:rPr lang="en-US" sz="4000" dirty="0"/>
              <a:t>DISPLAYING 9 RANDOM IMAGES FROM TRAIN DATASET</a:t>
            </a:r>
          </a:p>
        </p:txBody>
      </p:sp>
      <p:pic>
        <p:nvPicPr>
          <p:cNvPr id="1026" name="Picture 2">
            <a:extLst>
              <a:ext uri="{FF2B5EF4-FFF2-40B4-BE49-F238E27FC236}">
                <a16:creationId xmlns:a16="http://schemas.microsoft.com/office/drawing/2014/main" id="{23F6CF71-FB6D-BB98-B9FC-B17A24BF41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4417" y="1446182"/>
            <a:ext cx="7065003" cy="50937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2405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F4E5D-269E-497D-DAB5-3D08CB524066}"/>
              </a:ext>
            </a:extLst>
          </p:cNvPr>
          <p:cNvSpPr>
            <a:spLocks noGrp="1"/>
          </p:cNvSpPr>
          <p:nvPr>
            <p:ph type="title"/>
          </p:nvPr>
        </p:nvSpPr>
        <p:spPr>
          <a:xfrm>
            <a:off x="1240143" y="706538"/>
            <a:ext cx="8365973" cy="1329616"/>
          </a:xfrm>
        </p:spPr>
        <p:txBody>
          <a:bodyPr>
            <a:normAutofit/>
          </a:bodyPr>
          <a:lstStyle/>
          <a:p>
            <a:r>
              <a:rPr lang="en-US" sz="4000" dirty="0"/>
              <a:t>DISPLAYING THE SHAPE OF THE IMAGE</a:t>
            </a:r>
          </a:p>
        </p:txBody>
      </p:sp>
      <p:pic>
        <p:nvPicPr>
          <p:cNvPr id="4" name="Picture 3" descr="A screenshot of a grid of cars&#10;&#10;Description automatically generated">
            <a:extLst>
              <a:ext uri="{FF2B5EF4-FFF2-40B4-BE49-F238E27FC236}">
                <a16:creationId xmlns:a16="http://schemas.microsoft.com/office/drawing/2014/main" id="{02869688-B396-AF42-06DE-E2A7E99859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7096" y="2048248"/>
            <a:ext cx="3913640" cy="3995936"/>
          </a:xfrm>
          <a:prstGeom prst="rect">
            <a:avLst/>
          </a:prstGeom>
        </p:spPr>
      </p:pic>
    </p:spTree>
    <p:extLst>
      <p:ext uri="{BB962C8B-B14F-4D97-AF65-F5344CB8AC3E}">
        <p14:creationId xmlns:p14="http://schemas.microsoft.com/office/powerpoint/2010/main" val="1069467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6E3636-CE0B-FDA3-679D-112D41730D5F}"/>
              </a:ext>
            </a:extLst>
          </p:cNvPr>
          <p:cNvSpPr>
            <a:spLocks noGrp="1"/>
          </p:cNvSpPr>
          <p:nvPr>
            <p:ph type="title"/>
          </p:nvPr>
        </p:nvSpPr>
        <p:spPr>
          <a:xfrm>
            <a:off x="638881" y="759978"/>
            <a:ext cx="10909640" cy="1065836"/>
          </a:xfrm>
        </p:spPr>
        <p:txBody>
          <a:bodyPr vert="horz" lIns="91440" tIns="45720" rIns="91440" bIns="45720" rtlCol="0" anchor="ctr">
            <a:normAutofit/>
          </a:bodyPr>
          <a:lstStyle/>
          <a:p>
            <a:pPr algn="ctr"/>
            <a:r>
              <a:rPr lang="en-US" dirty="0"/>
              <a:t>USING YOLOV8 AND TRYING TO DETECT OBJECTS </a:t>
            </a:r>
          </a:p>
        </p:txBody>
      </p:sp>
      <p:sp>
        <p:nvSpPr>
          <p:cNvPr id="14" name="Rectangle 6">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27432"/>
          </a:xfrm>
          <a:custGeom>
            <a:avLst/>
            <a:gdLst>
              <a:gd name="connsiteX0" fmla="*/ 0 w 3291840"/>
              <a:gd name="connsiteY0" fmla="*/ 0 h 27432"/>
              <a:gd name="connsiteX1" fmla="*/ 625450 w 3291840"/>
              <a:gd name="connsiteY1" fmla="*/ 0 h 27432"/>
              <a:gd name="connsiteX2" fmla="*/ 1283818 w 3291840"/>
              <a:gd name="connsiteY2" fmla="*/ 0 h 27432"/>
              <a:gd name="connsiteX3" fmla="*/ 1975104 w 3291840"/>
              <a:gd name="connsiteY3" fmla="*/ 0 h 27432"/>
              <a:gd name="connsiteX4" fmla="*/ 2666390 w 3291840"/>
              <a:gd name="connsiteY4" fmla="*/ 0 h 27432"/>
              <a:gd name="connsiteX5" fmla="*/ 3291840 w 3291840"/>
              <a:gd name="connsiteY5" fmla="*/ 0 h 27432"/>
              <a:gd name="connsiteX6" fmla="*/ 3291840 w 3291840"/>
              <a:gd name="connsiteY6" fmla="*/ 27432 h 27432"/>
              <a:gd name="connsiteX7" fmla="*/ 2567635 w 3291840"/>
              <a:gd name="connsiteY7" fmla="*/ 27432 h 27432"/>
              <a:gd name="connsiteX8" fmla="*/ 1843430 w 3291840"/>
              <a:gd name="connsiteY8" fmla="*/ 27432 h 27432"/>
              <a:gd name="connsiteX9" fmla="*/ 1185062 w 3291840"/>
              <a:gd name="connsiteY9" fmla="*/ 27432 h 27432"/>
              <a:gd name="connsiteX10" fmla="*/ 0 w 3291840"/>
              <a:gd name="connsiteY10" fmla="*/ 27432 h 27432"/>
              <a:gd name="connsiteX11" fmla="*/ 0 w 329184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27432"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0674" y="7395"/>
                  <a:pt x="3291885" y="21864"/>
                  <a:pt x="3291840" y="27432"/>
                </a:cubicBezTo>
                <a:cubicBezTo>
                  <a:pt x="3043276" y="47012"/>
                  <a:pt x="2921041" y="-3764"/>
                  <a:pt x="2567635" y="27432"/>
                </a:cubicBezTo>
                <a:cubicBezTo>
                  <a:pt x="2214230" y="58628"/>
                  <a:pt x="2189623" y="-3875"/>
                  <a:pt x="1843430" y="27432"/>
                </a:cubicBezTo>
                <a:cubicBezTo>
                  <a:pt x="1497237" y="58739"/>
                  <a:pt x="1492584" y="38324"/>
                  <a:pt x="1185062" y="27432"/>
                </a:cubicBezTo>
                <a:cubicBezTo>
                  <a:pt x="877540" y="16540"/>
                  <a:pt x="313238" y="55587"/>
                  <a:pt x="0" y="27432"/>
                </a:cubicBezTo>
                <a:cubicBezTo>
                  <a:pt x="-503" y="20663"/>
                  <a:pt x="1168" y="5855"/>
                  <a:pt x="0" y="0"/>
                </a:cubicBezTo>
                <a:close/>
              </a:path>
              <a:path w="3291840" h="27432"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2033" y="12649"/>
                  <a:pt x="3290852" y="17989"/>
                  <a:pt x="3291840" y="27432"/>
                </a:cubicBezTo>
                <a:cubicBezTo>
                  <a:pt x="3120474" y="24858"/>
                  <a:pt x="2816568" y="13777"/>
                  <a:pt x="2633472" y="27432"/>
                </a:cubicBezTo>
                <a:cubicBezTo>
                  <a:pt x="2450376" y="41087"/>
                  <a:pt x="2160769" y="46494"/>
                  <a:pt x="1909267" y="27432"/>
                </a:cubicBezTo>
                <a:cubicBezTo>
                  <a:pt x="1657765" y="8370"/>
                  <a:pt x="1623992" y="18792"/>
                  <a:pt x="1349654" y="27432"/>
                </a:cubicBezTo>
                <a:cubicBezTo>
                  <a:pt x="1075316" y="36072"/>
                  <a:pt x="833426" y="43325"/>
                  <a:pt x="691286" y="27432"/>
                </a:cubicBezTo>
                <a:cubicBezTo>
                  <a:pt x="549146" y="11539"/>
                  <a:pt x="342011" y="33345"/>
                  <a:pt x="0" y="27432"/>
                </a:cubicBezTo>
                <a:cubicBezTo>
                  <a:pt x="1300" y="19678"/>
                  <a:pt x="-86" y="12044"/>
                  <a:pt x="0" y="0"/>
                </a:cubicBezTo>
                <a:close/>
              </a:path>
            </a:pathLst>
          </a:custGeom>
          <a:solidFill>
            <a:srgbClr val="57B34F"/>
          </a:solidFill>
          <a:ln w="38100" cap="rnd">
            <a:solidFill>
              <a:srgbClr val="57B34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treet with traffic lights and cars&#10;&#10;Description automatically generated">
            <a:extLst>
              <a:ext uri="{FF2B5EF4-FFF2-40B4-BE49-F238E27FC236}">
                <a16:creationId xmlns:a16="http://schemas.microsoft.com/office/drawing/2014/main" id="{FBD7D352-ECD3-0EFF-3375-59F647E94D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792" y="2079423"/>
            <a:ext cx="3962400" cy="3962400"/>
          </a:xfrm>
          <a:prstGeom prst="rect">
            <a:avLst/>
          </a:prstGeom>
        </p:spPr>
      </p:pic>
      <p:sp>
        <p:nvSpPr>
          <p:cNvPr id="16" name="Content Placeholder 15">
            <a:extLst>
              <a:ext uri="{FF2B5EF4-FFF2-40B4-BE49-F238E27FC236}">
                <a16:creationId xmlns:a16="http://schemas.microsoft.com/office/drawing/2014/main" id="{BAD42250-CF49-4499-87E9-67E2BAE6FAA0}"/>
              </a:ext>
            </a:extLst>
          </p:cNvPr>
          <p:cNvSpPr>
            <a:spLocks noGrp="1"/>
          </p:cNvSpPr>
          <p:nvPr>
            <p:ph idx="1"/>
          </p:nvPr>
        </p:nvSpPr>
        <p:spPr/>
        <p:txBody>
          <a:bodyPr/>
          <a:lstStyle/>
          <a:p>
            <a:endParaRPr lang="en-US"/>
          </a:p>
        </p:txBody>
      </p:sp>
      <p:pic>
        <p:nvPicPr>
          <p:cNvPr id="18" name="Picture 17">
            <a:extLst>
              <a:ext uri="{FF2B5EF4-FFF2-40B4-BE49-F238E27FC236}">
                <a16:creationId xmlns:a16="http://schemas.microsoft.com/office/drawing/2014/main" id="{76D0056A-6C6E-4234-68B9-7CD4B53E9F1F}"/>
              </a:ext>
            </a:extLst>
          </p:cNvPr>
          <p:cNvPicPr>
            <a:picLocks noChangeAspect="1"/>
          </p:cNvPicPr>
          <p:nvPr/>
        </p:nvPicPr>
        <p:blipFill>
          <a:blip r:embed="rId3"/>
          <a:stretch>
            <a:fillRect/>
          </a:stretch>
        </p:blipFill>
        <p:spPr>
          <a:xfrm>
            <a:off x="4281869" y="2074164"/>
            <a:ext cx="7071931" cy="3962400"/>
          </a:xfrm>
          <a:prstGeom prst="rect">
            <a:avLst/>
          </a:prstGeom>
        </p:spPr>
      </p:pic>
    </p:spTree>
    <p:extLst>
      <p:ext uri="{BB962C8B-B14F-4D97-AF65-F5344CB8AC3E}">
        <p14:creationId xmlns:p14="http://schemas.microsoft.com/office/powerpoint/2010/main" val="4183135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DF190-3B48-7455-C8A4-76F8FC5CE285}"/>
              </a:ext>
            </a:extLst>
          </p:cNvPr>
          <p:cNvSpPr>
            <a:spLocks noGrp="1"/>
          </p:cNvSpPr>
          <p:nvPr>
            <p:ph type="title"/>
          </p:nvPr>
        </p:nvSpPr>
        <p:spPr/>
        <p:txBody>
          <a:bodyPr/>
          <a:lstStyle/>
          <a:p>
            <a:r>
              <a:rPr lang="en-US" dirty="0"/>
              <a:t>TRAINING THE MODEL</a:t>
            </a:r>
          </a:p>
        </p:txBody>
      </p:sp>
      <p:pic>
        <p:nvPicPr>
          <p:cNvPr id="5" name="Content Placeholder 4">
            <a:extLst>
              <a:ext uri="{FF2B5EF4-FFF2-40B4-BE49-F238E27FC236}">
                <a16:creationId xmlns:a16="http://schemas.microsoft.com/office/drawing/2014/main" id="{B1E2BD16-CDCE-78D7-9228-5781DC7D5625}"/>
              </a:ext>
            </a:extLst>
          </p:cNvPr>
          <p:cNvPicPr>
            <a:picLocks noGrp="1" noChangeAspect="1"/>
          </p:cNvPicPr>
          <p:nvPr>
            <p:ph idx="1"/>
          </p:nvPr>
        </p:nvPicPr>
        <p:blipFill>
          <a:blip r:embed="rId2"/>
          <a:stretch>
            <a:fillRect/>
          </a:stretch>
        </p:blipFill>
        <p:spPr>
          <a:xfrm>
            <a:off x="1465006" y="1928813"/>
            <a:ext cx="9517626" cy="4252912"/>
          </a:xfrm>
        </p:spPr>
      </p:pic>
    </p:spTree>
    <p:extLst>
      <p:ext uri="{BB962C8B-B14F-4D97-AF65-F5344CB8AC3E}">
        <p14:creationId xmlns:p14="http://schemas.microsoft.com/office/powerpoint/2010/main" val="12802697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40909-3223-3DA6-CDDA-63D53D7E48DF}"/>
              </a:ext>
            </a:extLst>
          </p:cNvPr>
          <p:cNvSpPr>
            <a:spLocks noGrp="1"/>
          </p:cNvSpPr>
          <p:nvPr>
            <p:ph type="title"/>
          </p:nvPr>
        </p:nvSpPr>
        <p:spPr>
          <a:xfrm>
            <a:off x="2846436" y="699422"/>
            <a:ext cx="5778910" cy="834410"/>
          </a:xfrm>
        </p:spPr>
        <p:txBody>
          <a:bodyPr>
            <a:normAutofit/>
          </a:bodyPr>
          <a:lstStyle/>
          <a:p>
            <a:r>
              <a:rPr lang="en-US" sz="4800" dirty="0"/>
              <a:t>PRECISION-CONFIDENCE CURVE</a:t>
            </a:r>
          </a:p>
        </p:txBody>
      </p:sp>
      <p:pic>
        <p:nvPicPr>
          <p:cNvPr id="5" name="Content Placeholder 4" descr="A graph of a graph showing different colored lines&#10;&#10;Description automatically generated">
            <a:extLst>
              <a:ext uri="{FF2B5EF4-FFF2-40B4-BE49-F238E27FC236}">
                <a16:creationId xmlns:a16="http://schemas.microsoft.com/office/drawing/2014/main" id="{78DF5FC7-124A-F4A8-A2F3-F7DAA71FAF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33601" y="1868129"/>
            <a:ext cx="7590501" cy="4624746"/>
          </a:xfrm>
        </p:spPr>
      </p:pic>
    </p:spTree>
    <p:extLst>
      <p:ext uri="{BB962C8B-B14F-4D97-AF65-F5344CB8AC3E}">
        <p14:creationId xmlns:p14="http://schemas.microsoft.com/office/powerpoint/2010/main" val="389519619"/>
      </p:ext>
    </p:extLst>
  </p:cSld>
  <p:clrMapOvr>
    <a:masterClrMapping/>
  </p:clrMapOvr>
</p:sld>
</file>

<file path=ppt/theme/theme1.xml><?xml version="1.0" encoding="utf-8"?>
<a:theme xmlns:a="http://schemas.openxmlformats.org/drawingml/2006/main" name="SketchyVTI">
  <a:themeElements>
    <a:clrScheme name="AnalogousFromLightSeedRightStep">
      <a:dk1>
        <a:srgbClr val="000000"/>
      </a:dk1>
      <a:lt1>
        <a:srgbClr val="FFFFFF"/>
      </a:lt1>
      <a:dk2>
        <a:srgbClr val="213B36"/>
      </a:dk2>
      <a:lt2>
        <a:srgbClr val="E8E2E8"/>
      </a:lt2>
      <a:accent1>
        <a:srgbClr val="57B34F"/>
      </a:accent1>
      <a:accent2>
        <a:srgbClr val="4DB36F"/>
      </a:accent2>
      <a:accent3>
        <a:srgbClr val="56B099"/>
      </a:accent3>
      <a:accent4>
        <a:srgbClr val="47ADC1"/>
      </a:accent4>
      <a:accent5>
        <a:srgbClr val="77A2E0"/>
      </a:accent5>
      <a:accent6>
        <a:srgbClr val="5E5EDB"/>
      </a:accent6>
      <a:hlink>
        <a:srgbClr val="A969AE"/>
      </a:hlink>
      <a:folHlink>
        <a:srgbClr val="7F7F7F"/>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280</TotalTime>
  <Words>410</Words>
  <Application>Microsoft Office PowerPoint</Application>
  <PresentationFormat>Widescreen</PresentationFormat>
  <Paragraphs>44</Paragraphs>
  <Slides>21</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Amasis MT Pro Black</vt:lpstr>
      <vt:lpstr>Arial</vt:lpstr>
      <vt:lpstr>Calibri</vt:lpstr>
      <vt:lpstr>The Hand Bold</vt:lpstr>
      <vt:lpstr>The Serif Hand Black</vt:lpstr>
      <vt:lpstr>SketchyVTI</vt:lpstr>
      <vt:lpstr>TRAFFIC SIGN RECOGNITION</vt:lpstr>
      <vt:lpstr>introduction TO TRAFFIC SIGN RECOGNITION</vt:lpstr>
      <vt:lpstr>Challenges in traffic sign recognition</vt:lpstr>
      <vt:lpstr>INTRODUCTION TO THE YOLO MODEL</vt:lpstr>
      <vt:lpstr>DISPLAYING 9 RANDOM IMAGES FROM TRAIN DATASET</vt:lpstr>
      <vt:lpstr>DISPLAYING THE SHAPE OF THE IMAGE</vt:lpstr>
      <vt:lpstr>USING YOLOV8 AND TRYING TO DETECT OBJECTS </vt:lpstr>
      <vt:lpstr>TRAINING THE MODEL</vt:lpstr>
      <vt:lpstr>PRECISION-CONFIDENCE CURVE</vt:lpstr>
      <vt:lpstr>RECALL-CONFIDENCE CURVE</vt:lpstr>
      <vt:lpstr>CONFUSION MATRIX</vt:lpstr>
      <vt:lpstr>TRAINING METRICS AND LOSS</vt:lpstr>
      <vt:lpstr>VALIDATING THE VALID DATASET</vt:lpstr>
      <vt:lpstr>DISPLAYING IMAGES FROM THE VALID DATASET</vt:lpstr>
      <vt:lpstr>Validating the tEST datasets</vt:lpstr>
      <vt:lpstr>EVALUATION METRICS</vt:lpstr>
      <vt:lpstr>SAMPLE VIDEO TO TRAIN THE YOLOV8 MODEL</vt:lpstr>
      <vt:lpstr>RESULTS OF THE SAMPLE VIDEO</vt:lpstr>
      <vt:lpstr>REAL WORLD APPLICATIONS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SIGN RECOGNITION</dc:title>
  <dc:creator>Ashritha Rao</dc:creator>
  <cp:lastModifiedBy>Ashritha Rao</cp:lastModifiedBy>
  <cp:revision>4</cp:revision>
  <dcterms:created xsi:type="dcterms:W3CDTF">2024-05-07T18:24:12Z</dcterms:created>
  <dcterms:modified xsi:type="dcterms:W3CDTF">2024-05-15T01:11:21Z</dcterms:modified>
</cp:coreProperties>
</file>

<file path=docProps/thumbnail.jpeg>
</file>